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6" r:id="rId5"/>
    <p:sldId id="261" r:id="rId6"/>
    <p:sldId id="262" r:id="rId7"/>
    <p:sldId id="263" r:id="rId8"/>
    <p:sldId id="264" r:id="rId9"/>
    <p:sldId id="265" r:id="rId10"/>
    <p:sldId id="269" r:id="rId11"/>
    <p:sldId id="267" r:id="rId12"/>
    <p:sldId id="257" r:id="rId13"/>
    <p:sldId id="270" r:id="rId14"/>
    <p:sldId id="271" r:id="rId15"/>
    <p:sldId id="272" r:id="rId16"/>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fld id="{2A6D0F8B-3C75-4539-AEF1-1AD3A48BB542}" type="slidenum">
              <a:rPr lang="en-NZ"/>
              <a:pPr/>
              <a:t>‹#›</a:t>
            </a:fld>
            <a:endParaRPr lang="en-NZ"/>
          </a:p>
        </p:txBody>
      </p:sp>
    </p:spTree>
    <p:extLst>
      <p:ext uri="{BB962C8B-B14F-4D97-AF65-F5344CB8AC3E}">
        <p14:creationId xmlns:p14="http://schemas.microsoft.com/office/powerpoint/2010/main" val="241097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fld id="{98F86376-BB87-484E-9CCD-60FA6BCE5098}" type="slidenum">
              <a:rPr lang="en-NZ"/>
              <a:pPr/>
              <a:t>‹#›</a:t>
            </a:fld>
            <a:endParaRPr lang="en-NZ"/>
          </a:p>
        </p:txBody>
      </p:sp>
    </p:spTree>
    <p:extLst>
      <p:ext uri="{BB962C8B-B14F-4D97-AF65-F5344CB8AC3E}">
        <p14:creationId xmlns:p14="http://schemas.microsoft.com/office/powerpoint/2010/main" val="411297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fld id="{28B46247-F334-43F7-B7B9-DB717A2E9C33}" type="slidenum">
              <a:rPr lang="en-NZ"/>
              <a:pPr/>
              <a:t>‹#›</a:t>
            </a:fld>
            <a:endParaRPr lang="en-NZ"/>
          </a:p>
        </p:txBody>
      </p:sp>
    </p:spTree>
    <p:extLst>
      <p:ext uri="{BB962C8B-B14F-4D97-AF65-F5344CB8AC3E}">
        <p14:creationId xmlns:p14="http://schemas.microsoft.com/office/powerpoint/2010/main" val="118887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lipArt Placeholder 3"/>
          <p:cNvSpPr>
            <a:spLocks noGrp="1"/>
          </p:cNvSpPr>
          <p:nvPr>
            <p:ph type="clipArt" sz="half" idx="2"/>
          </p:nvPr>
        </p:nvSpPr>
        <p:spPr>
          <a:xfrm>
            <a:off x="4648200" y="1600200"/>
            <a:ext cx="4038600" cy="4525963"/>
          </a:xfrm>
        </p:spPr>
        <p:txBody>
          <a:bodyPr/>
          <a:lstStyle/>
          <a:p>
            <a:pPr lvl="0"/>
            <a:endParaRPr lang="en-NZ"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fld id="{A4C47647-424B-452A-B59B-542F21775EC7}" type="slidenum">
              <a:rPr lang="en-NZ"/>
              <a:pPr/>
              <a:t>‹#›</a:t>
            </a:fld>
            <a:endParaRPr lang="en-NZ"/>
          </a:p>
        </p:txBody>
      </p:sp>
    </p:spTree>
    <p:extLst>
      <p:ext uri="{BB962C8B-B14F-4D97-AF65-F5344CB8AC3E}">
        <p14:creationId xmlns:p14="http://schemas.microsoft.com/office/powerpoint/2010/main" val="389950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fld id="{EECA1C45-DE22-4D9B-BBB2-847AF103DEBC}" type="slidenum">
              <a:rPr lang="en-NZ"/>
              <a:pPr/>
              <a:t>‹#›</a:t>
            </a:fld>
            <a:endParaRPr lang="en-NZ"/>
          </a:p>
        </p:txBody>
      </p:sp>
    </p:spTree>
    <p:extLst>
      <p:ext uri="{BB962C8B-B14F-4D97-AF65-F5344CB8AC3E}">
        <p14:creationId xmlns:p14="http://schemas.microsoft.com/office/powerpoint/2010/main" val="371447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fld id="{1B4AD76E-911B-402E-A21F-F2E9CC610FDB}" type="slidenum">
              <a:rPr lang="en-NZ"/>
              <a:pPr/>
              <a:t>‹#›</a:t>
            </a:fld>
            <a:endParaRPr lang="en-NZ"/>
          </a:p>
        </p:txBody>
      </p:sp>
    </p:spTree>
    <p:extLst>
      <p:ext uri="{BB962C8B-B14F-4D97-AF65-F5344CB8AC3E}">
        <p14:creationId xmlns:p14="http://schemas.microsoft.com/office/powerpoint/2010/main" val="14271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fld id="{162BF913-E274-4AAC-949F-B00005BA68F9}" type="slidenum">
              <a:rPr lang="en-NZ"/>
              <a:pPr/>
              <a:t>‹#›</a:t>
            </a:fld>
            <a:endParaRPr lang="en-NZ"/>
          </a:p>
        </p:txBody>
      </p:sp>
    </p:spTree>
    <p:extLst>
      <p:ext uri="{BB962C8B-B14F-4D97-AF65-F5344CB8AC3E}">
        <p14:creationId xmlns:p14="http://schemas.microsoft.com/office/powerpoint/2010/main" val="307957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fld id="{BEA81BA0-E644-4792-9A5B-FD95B7648B74}" type="slidenum">
              <a:rPr lang="en-NZ"/>
              <a:pPr/>
              <a:t>‹#›</a:t>
            </a:fld>
            <a:endParaRPr lang="en-NZ"/>
          </a:p>
        </p:txBody>
      </p:sp>
    </p:spTree>
    <p:extLst>
      <p:ext uri="{BB962C8B-B14F-4D97-AF65-F5344CB8AC3E}">
        <p14:creationId xmlns:p14="http://schemas.microsoft.com/office/powerpoint/2010/main" val="388459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fld id="{E0F7A315-277A-4381-89E9-FC3B9B25E475}" type="slidenum">
              <a:rPr lang="en-NZ"/>
              <a:pPr/>
              <a:t>‹#›</a:t>
            </a:fld>
            <a:endParaRPr lang="en-NZ"/>
          </a:p>
        </p:txBody>
      </p:sp>
    </p:spTree>
    <p:extLst>
      <p:ext uri="{BB962C8B-B14F-4D97-AF65-F5344CB8AC3E}">
        <p14:creationId xmlns:p14="http://schemas.microsoft.com/office/powerpoint/2010/main" val="212154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fld id="{CAB99258-F5A5-4B0F-A432-1F14CB268D8D}" type="slidenum">
              <a:rPr lang="en-NZ"/>
              <a:pPr/>
              <a:t>‹#›</a:t>
            </a:fld>
            <a:endParaRPr lang="en-NZ"/>
          </a:p>
        </p:txBody>
      </p:sp>
    </p:spTree>
    <p:extLst>
      <p:ext uri="{BB962C8B-B14F-4D97-AF65-F5344CB8AC3E}">
        <p14:creationId xmlns:p14="http://schemas.microsoft.com/office/powerpoint/2010/main" val="162640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fld id="{CCCE9DE8-9B8A-4F16-A12D-3DD056BA1468}" type="slidenum">
              <a:rPr lang="en-NZ"/>
              <a:pPr/>
              <a:t>‹#›</a:t>
            </a:fld>
            <a:endParaRPr lang="en-NZ"/>
          </a:p>
        </p:txBody>
      </p:sp>
    </p:spTree>
    <p:extLst>
      <p:ext uri="{BB962C8B-B14F-4D97-AF65-F5344CB8AC3E}">
        <p14:creationId xmlns:p14="http://schemas.microsoft.com/office/powerpoint/2010/main" val="403525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fld id="{FEEDB936-B7F1-492C-BF94-6286EA9567C8}" type="slidenum">
              <a:rPr lang="en-NZ"/>
              <a:pPr/>
              <a:t>‹#›</a:t>
            </a:fld>
            <a:endParaRPr lang="en-NZ"/>
          </a:p>
        </p:txBody>
      </p:sp>
    </p:spTree>
    <p:extLst>
      <p:ext uri="{BB962C8B-B14F-4D97-AF65-F5344CB8AC3E}">
        <p14:creationId xmlns:p14="http://schemas.microsoft.com/office/powerpoint/2010/main" val="129475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650C5B-7449-4AF6-B0FB-38599F45DAD0}" type="slidenum">
              <a:rPr lang="en-NZ"/>
              <a:pPr/>
              <a:t>‹#›</a:t>
            </a:fld>
            <a:endParaRPr lang="en-NZ"/>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NZ" smtClean="0"/>
              <a:t>Modern Man hits the scene</a:t>
            </a:r>
          </a:p>
        </p:txBody>
      </p:sp>
      <p:pic>
        <p:nvPicPr>
          <p:cNvPr id="2051" name="Picture 5" descr="http://www.probertencyclopaedia.com/j/John%20Sl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1905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http://img.filmfront.no/pictures/actor/124704534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86200"/>
            <a:ext cx="15144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g044"/>
          <p:cNvPicPr>
            <a:picLocks noChangeAspect="1" noChangeArrowheads="1"/>
          </p:cNvPicPr>
          <p:nvPr/>
        </p:nvPicPr>
        <p:blipFill>
          <a:blip r:embed="rId2">
            <a:lum bright="6000"/>
            <a:grayscl/>
            <a:extLst>
              <a:ext uri="{28A0092B-C50C-407E-A947-70E740481C1C}">
                <a14:useLocalDpi xmlns:a14="http://schemas.microsoft.com/office/drawing/2010/main" val="0"/>
              </a:ext>
            </a:extLst>
          </a:blip>
          <a:srcRect t="7961" r="16591" b="20398"/>
          <a:stretch>
            <a:fillRect/>
          </a:stretch>
        </p:blipFill>
        <p:spPr bwMode="auto">
          <a:xfrm>
            <a:off x="1066800" y="1268413"/>
            <a:ext cx="6416675"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609600" y="3810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a:t>Inferences from tools – 1: Efficiency of use of raw material.</a:t>
            </a:r>
          </a:p>
        </p:txBody>
      </p:sp>
      <p:sp>
        <p:nvSpPr>
          <p:cNvPr id="11268" name="Text Box 4"/>
          <p:cNvSpPr txBox="1">
            <a:spLocks noChangeArrowheads="1"/>
          </p:cNvSpPr>
          <p:nvPr/>
        </p:nvSpPr>
        <p:spPr bwMode="auto">
          <a:xfrm>
            <a:off x="4495800" y="6248400"/>
            <a:ext cx="2665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400">
                <a:solidFill>
                  <a:schemeClr val="bg1"/>
                </a:solidFill>
              </a:rPr>
              <a:t>From Stringer &amp; Gamble (1993</a:t>
            </a:r>
            <a:r>
              <a:rPr lang="en-GB" sz="1400"/>
              <a:t>)</a:t>
            </a:r>
          </a:p>
        </p:txBody>
      </p:sp>
      <p:sp>
        <p:nvSpPr>
          <p:cNvPr id="5"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0"/>
            <a:ext cx="7772400" cy="838200"/>
          </a:xfrm>
        </p:spPr>
        <p:txBody>
          <a:bodyPr/>
          <a:lstStyle/>
          <a:p>
            <a:pPr eaLnBrk="1" hangingPunct="1"/>
            <a:r>
              <a:rPr lang="en-GB" sz="2800" b="1" smtClean="0"/>
              <a:t>Out of Africa, again</a:t>
            </a:r>
          </a:p>
        </p:txBody>
      </p:sp>
      <p:pic>
        <p:nvPicPr>
          <p:cNvPr id="12291" name="Picture 3" descr="1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50292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1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21113"/>
            <a:ext cx="56388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5943600" y="990600"/>
            <a:ext cx="2895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t>While the Neanderthal lineage developed in Europe, a second lineage developed in Africa – our ancestors</a:t>
            </a:r>
          </a:p>
        </p:txBody>
      </p:sp>
      <p:sp>
        <p:nvSpPr>
          <p:cNvPr id="12294" name="Text Box 6"/>
          <p:cNvSpPr txBox="1">
            <a:spLocks noChangeArrowheads="1"/>
          </p:cNvSpPr>
          <p:nvPr/>
        </p:nvSpPr>
        <p:spPr bwMode="auto">
          <a:xfrm>
            <a:off x="381000" y="4876800"/>
            <a:ext cx="3048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t>There are two contrasting models for modern human origins. The best supported by the fossil evidence is a recent expansion from Africa.</a:t>
            </a:r>
          </a:p>
        </p:txBody>
      </p:sp>
      <p:sp>
        <p:nvSpPr>
          <p:cNvPr id="7"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NZ" smtClean="0"/>
              <a:t>The dispersal of modern man</a:t>
            </a:r>
          </a:p>
        </p:txBody>
      </p:sp>
      <p:sp>
        <p:nvSpPr>
          <p:cNvPr id="13315" name="Rectangle 5"/>
          <p:cNvSpPr>
            <a:spLocks noGrp="1" noChangeArrowheads="1"/>
          </p:cNvSpPr>
          <p:nvPr>
            <p:ph type="body" sz="half" idx="1"/>
          </p:nvPr>
        </p:nvSpPr>
        <p:spPr>
          <a:xfrm>
            <a:off x="457200" y="5105400"/>
            <a:ext cx="4038600" cy="1020763"/>
          </a:xfrm>
        </p:spPr>
        <p:txBody>
          <a:bodyPr/>
          <a:lstStyle/>
          <a:p>
            <a:pPr eaLnBrk="1" hangingPunct="1"/>
            <a:r>
              <a:rPr lang="en-NZ" smtClean="0"/>
              <a:t>Replacement model (out of africa)</a:t>
            </a:r>
          </a:p>
        </p:txBody>
      </p:sp>
      <p:sp>
        <p:nvSpPr>
          <p:cNvPr id="13316" name="Rectangle 6"/>
          <p:cNvSpPr>
            <a:spLocks noGrp="1" noChangeArrowheads="1"/>
          </p:cNvSpPr>
          <p:nvPr>
            <p:ph type="body" sz="half" idx="2"/>
          </p:nvPr>
        </p:nvSpPr>
        <p:spPr>
          <a:xfrm>
            <a:off x="4648200" y="5105400"/>
            <a:ext cx="4038600" cy="1020763"/>
          </a:xfrm>
        </p:spPr>
        <p:txBody>
          <a:bodyPr/>
          <a:lstStyle/>
          <a:p>
            <a:pPr eaLnBrk="1" hangingPunct="1"/>
            <a:r>
              <a:rPr lang="en-NZ" smtClean="0"/>
              <a:t>Multiregional model</a:t>
            </a:r>
          </a:p>
        </p:txBody>
      </p:sp>
      <p:pic>
        <p:nvPicPr>
          <p:cNvPr id="133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6388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NZ" smtClean="0"/>
              <a:t>Multiregional theory</a:t>
            </a:r>
          </a:p>
        </p:txBody>
      </p:sp>
      <p:sp>
        <p:nvSpPr>
          <p:cNvPr id="14339" name="Rectangle 3"/>
          <p:cNvSpPr>
            <a:spLocks noGrp="1" noChangeArrowheads="1"/>
          </p:cNvSpPr>
          <p:nvPr>
            <p:ph type="body" idx="1"/>
          </p:nvPr>
        </p:nvSpPr>
        <p:spPr/>
        <p:txBody>
          <a:bodyPr/>
          <a:lstStyle/>
          <a:p>
            <a:pPr eaLnBrk="1" hangingPunct="1"/>
            <a:r>
              <a:rPr lang="en-NZ" sz="2800" dirty="0" smtClean="0"/>
              <a:t>H. erectus evolved independently into H. sapiens at the same time all around the world</a:t>
            </a:r>
          </a:p>
          <a:p>
            <a:pPr eaLnBrk="1" hangingPunct="1"/>
            <a:r>
              <a:rPr lang="en-NZ" sz="2800" dirty="0" smtClean="0"/>
              <a:t>Gene flow between populations was enough to explain uniformity of modern man’s DNA</a:t>
            </a:r>
          </a:p>
          <a:p>
            <a:pPr eaLnBrk="1" hangingPunct="1"/>
            <a:r>
              <a:rPr lang="en-NZ" sz="2800" dirty="0" smtClean="0"/>
              <a:t>A Portuguese fossil suggests mix between H.s. and </a:t>
            </a:r>
            <a:r>
              <a:rPr lang="en-NZ" sz="2800" dirty="0" err="1" smtClean="0"/>
              <a:t>H.n</a:t>
            </a:r>
            <a:r>
              <a:rPr lang="en-NZ" sz="2800" dirty="0" smtClean="0"/>
              <a:t>.</a:t>
            </a:r>
          </a:p>
          <a:p>
            <a:pPr eaLnBrk="1" hangingPunct="1"/>
            <a:r>
              <a:rPr lang="en-NZ" sz="2800" dirty="0" smtClean="0"/>
              <a:t>Australian fossils supposedly show humans arriving  at different times and </a:t>
            </a:r>
            <a:r>
              <a:rPr lang="en-NZ" sz="2800" dirty="0" smtClean="0"/>
              <a:t>mixing</a:t>
            </a:r>
            <a:endParaRPr lang="en-NZ" sz="2800" dirty="0" smtClean="0"/>
          </a:p>
        </p:txBody>
      </p:sp>
      <p:sp>
        <p:nvSpPr>
          <p:cNvPr id="4"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NZ" smtClean="0"/>
              <a:t>Out of Africa theory</a:t>
            </a:r>
          </a:p>
        </p:txBody>
      </p:sp>
      <p:sp>
        <p:nvSpPr>
          <p:cNvPr id="15363" name="Rectangle 3"/>
          <p:cNvSpPr>
            <a:spLocks noGrp="1" noChangeArrowheads="1"/>
          </p:cNvSpPr>
          <p:nvPr>
            <p:ph type="body" idx="1"/>
          </p:nvPr>
        </p:nvSpPr>
        <p:spPr/>
        <p:txBody>
          <a:bodyPr/>
          <a:lstStyle/>
          <a:p>
            <a:pPr eaLnBrk="1" hangingPunct="1">
              <a:lnSpc>
                <a:spcPct val="80000"/>
              </a:lnSpc>
            </a:pPr>
            <a:r>
              <a:rPr lang="en-NZ" sz="2800" dirty="0" smtClean="0"/>
              <a:t>Mitochondrial DNA evidence supposedly shows a common ancestor (‘African Eve”’) from Africa about 170,000 years ago.</a:t>
            </a:r>
          </a:p>
          <a:p>
            <a:pPr eaLnBrk="1" hangingPunct="1">
              <a:lnSpc>
                <a:spcPct val="80000"/>
              </a:lnSpc>
            </a:pPr>
            <a:r>
              <a:rPr lang="en-NZ" sz="2800" dirty="0" smtClean="0"/>
              <a:t>A ‘genetic divide’ suggests they left Africa about 52,000 years ago.</a:t>
            </a:r>
          </a:p>
          <a:p>
            <a:pPr eaLnBrk="1" hangingPunct="1">
              <a:lnSpc>
                <a:spcPct val="80000"/>
              </a:lnSpc>
            </a:pPr>
            <a:r>
              <a:rPr lang="en-NZ" sz="2800" dirty="0" smtClean="0"/>
              <a:t>Chromosomal DNA may indicate migrations out of Africa between 400,000 &amp; 800,000 years ago and also 100,000 years ago.</a:t>
            </a:r>
          </a:p>
          <a:p>
            <a:pPr eaLnBrk="1" hangingPunct="1">
              <a:lnSpc>
                <a:spcPct val="80000"/>
              </a:lnSpc>
            </a:pPr>
            <a:r>
              <a:rPr lang="en-NZ" sz="2800" i="1" dirty="0" smtClean="0"/>
              <a:t>H. </a:t>
            </a:r>
            <a:r>
              <a:rPr lang="en-NZ" sz="2800" i="1" dirty="0" err="1" smtClean="0"/>
              <a:t>idaltu</a:t>
            </a:r>
            <a:r>
              <a:rPr lang="en-NZ" sz="2800" dirty="0" smtClean="0"/>
              <a:t> (modern) was in Africa when Neanderthals were in Europe – before N’s disappeared so could not be descended from N’s. </a:t>
            </a:r>
            <a:endParaRPr lang="en-NZ" sz="2000" dirty="0" smtClean="0"/>
          </a:p>
        </p:txBody>
      </p:sp>
      <p:sp>
        <p:nvSpPr>
          <p:cNvPr id="4"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549275"/>
            <a:ext cx="4878388"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4-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30480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1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2743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5410200" y="914400"/>
            <a:ext cx="33528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As well as the Kabwe cranium which is of uncertain date, but older than 200ky, there are a number of other similarly archaic fossils (see map: Elandsfontein, Bodo, Ndutu). These fossils are often grouped into </a:t>
            </a:r>
            <a:r>
              <a:rPr lang="en-GB" sz="1600" i="1"/>
              <a:t>Homo heidelbergensis</a:t>
            </a:r>
            <a:r>
              <a:rPr lang="en-GB" sz="1600"/>
              <a:t> because of their overall similarity with European finds such as Petralona.</a:t>
            </a:r>
          </a:p>
          <a:p>
            <a:pPr eaLnBrk="1" hangingPunct="1">
              <a:spcBef>
                <a:spcPct val="50000"/>
              </a:spcBef>
            </a:pPr>
            <a:r>
              <a:rPr lang="en-GB" sz="1600"/>
              <a:t>In Africa there is then a slightly  later group of fossils, including Jebel Irhoud (bottom) which appear to be more modern in character. These include the finds from Florisbad, Ngaloba, Koobi Fora and Omo II (see map). It isn’t clear whether these should be included in </a:t>
            </a:r>
            <a:r>
              <a:rPr lang="en-GB" sz="1600" i="1"/>
              <a:t>H. heidelbergensis</a:t>
            </a:r>
            <a:r>
              <a:rPr lang="en-GB" sz="1600"/>
              <a:t>, put into a separate species or considered to be very early </a:t>
            </a:r>
            <a:r>
              <a:rPr lang="en-GB" sz="1600" i="1"/>
              <a:t>H. sapiens</a:t>
            </a:r>
            <a:r>
              <a:rPr lang="en-GB" sz="1600"/>
              <a:t>.</a:t>
            </a:r>
          </a:p>
        </p:txBody>
      </p:sp>
      <p:sp>
        <p:nvSpPr>
          <p:cNvPr id="3077" name="Text Box 5"/>
          <p:cNvSpPr txBox="1">
            <a:spLocks noChangeArrowheads="1"/>
          </p:cNvSpPr>
          <p:nvPr/>
        </p:nvSpPr>
        <p:spPr bwMode="auto">
          <a:xfrm>
            <a:off x="609600" y="1524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a:t>After Homo erectus in Africa</a:t>
            </a:r>
          </a:p>
        </p:txBody>
      </p:sp>
      <p:sp>
        <p:nvSpPr>
          <p:cNvPr id="3078" name="Text Box 6"/>
          <p:cNvSpPr txBox="1">
            <a:spLocks noChangeArrowheads="1"/>
          </p:cNvSpPr>
          <p:nvPr/>
        </p:nvSpPr>
        <p:spPr bwMode="auto">
          <a:xfrm>
            <a:off x="304800" y="3276600"/>
            <a:ext cx="419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Drawings from Lewin &amp; Foley (2003)</a:t>
            </a:r>
          </a:p>
        </p:txBody>
      </p:sp>
      <p:pic>
        <p:nvPicPr>
          <p:cNvPr id="3079" name="Picture 7" descr="afrsum"/>
          <p:cNvPicPr>
            <a:picLocks noChangeAspect="1" noChangeArrowheads="1"/>
          </p:cNvPicPr>
          <p:nvPr/>
        </p:nvPicPr>
        <p:blipFill>
          <a:blip r:embed="rId4">
            <a:extLst>
              <a:ext uri="{28A0092B-C50C-407E-A947-70E740481C1C}">
                <a14:useLocalDpi xmlns:a14="http://schemas.microsoft.com/office/drawing/2010/main" val="0"/>
              </a:ext>
            </a:extLst>
          </a:blip>
          <a:srcRect l="7770" t="46988" r="2873" b="8434"/>
          <a:stretch>
            <a:fillRect/>
          </a:stretch>
        </p:blipFill>
        <p:spPr bwMode="auto">
          <a:xfrm>
            <a:off x="685800" y="3581400"/>
            <a:ext cx="350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8"/>
          <p:cNvSpPr txBox="1">
            <a:spLocks noChangeArrowheads="1"/>
          </p:cNvSpPr>
          <p:nvPr/>
        </p:nvSpPr>
        <p:spPr bwMode="auto">
          <a:xfrm>
            <a:off x="3962400" y="99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Kabwe</a:t>
            </a:r>
          </a:p>
        </p:txBody>
      </p:sp>
      <p:sp>
        <p:nvSpPr>
          <p:cNvPr id="3081" name="Text Box 9"/>
          <p:cNvSpPr txBox="1">
            <a:spLocks noChangeArrowheads="1"/>
          </p:cNvSpPr>
          <p:nvPr/>
        </p:nvSpPr>
        <p:spPr bwMode="auto">
          <a:xfrm>
            <a:off x="3733800" y="23622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Jebel Irhoud</a:t>
            </a:r>
          </a:p>
        </p:txBody>
      </p:sp>
      <p:sp>
        <p:nvSpPr>
          <p:cNvPr id="3082" name="Rectangle 10"/>
          <p:cNvSpPr>
            <a:spLocks noChangeArrowheads="1"/>
          </p:cNvSpPr>
          <p:nvPr/>
        </p:nvSpPr>
        <p:spPr bwMode="auto">
          <a:xfrm>
            <a:off x="4114800" y="3657600"/>
            <a:ext cx="152400" cy="1295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3083" name="Text Box 11"/>
          <p:cNvSpPr txBox="1">
            <a:spLocks noChangeArrowheads="1"/>
          </p:cNvSpPr>
          <p:nvPr/>
        </p:nvSpPr>
        <p:spPr bwMode="auto">
          <a:xfrm>
            <a:off x="381000" y="64008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Map from Stringer &amp; Gamble (1993) In Search of the Neanderthals. Thames &amp; Hudson</a:t>
            </a:r>
          </a:p>
        </p:txBody>
      </p:sp>
      <p:sp>
        <p:nvSpPr>
          <p:cNvPr id="12"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7772400" cy="609600"/>
          </a:xfrm>
        </p:spPr>
        <p:txBody>
          <a:bodyPr/>
          <a:lstStyle/>
          <a:p>
            <a:pPr eaLnBrk="1" hangingPunct="1"/>
            <a:r>
              <a:rPr lang="en-GB" sz="3200" b="1" smtClean="0">
                <a:cs typeface="Times New Roman" panose="02020603050405020304" pitchFamily="18" charset="0"/>
              </a:rPr>
              <a:t>The finds from Ethiopia (2003)</a:t>
            </a:r>
            <a:r>
              <a:rPr lang="en-GB" sz="2800" b="1" smtClean="0"/>
              <a:t> </a:t>
            </a:r>
          </a:p>
        </p:txBody>
      </p:sp>
      <p:sp>
        <p:nvSpPr>
          <p:cNvPr id="4099" name="Rectangle 3"/>
          <p:cNvSpPr>
            <a:spLocks noChangeArrowheads="1"/>
          </p:cNvSpPr>
          <p:nvPr/>
        </p:nvSpPr>
        <p:spPr bwMode="auto">
          <a:xfrm>
            <a:off x="2943225" y="128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4100" name="Picture 4" descr="herto"/>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907088" y="1143000"/>
            <a:ext cx="3011487"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5" descr="herto2"/>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228600" y="762000"/>
            <a:ext cx="23050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Rectangle 6"/>
          <p:cNvSpPr>
            <a:spLocks noChangeArrowheads="1"/>
          </p:cNvSpPr>
          <p:nvPr/>
        </p:nvSpPr>
        <p:spPr bwMode="auto">
          <a:xfrm>
            <a:off x="2743200" y="838200"/>
            <a:ext cx="2895600"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cs typeface="Arial" panose="020B0604020202020204" pitchFamily="34" charset="0"/>
              </a:rPr>
              <a:t>The overall appearance of the cranium is “modern.” It is more like us than it is like earlier, more archaic African examples of </a:t>
            </a:r>
            <a:r>
              <a:rPr lang="en-GB" i="1">
                <a:cs typeface="Arial" panose="020B0604020202020204" pitchFamily="34" charset="0"/>
              </a:rPr>
              <a:t>Homo  heidelbergensis. </a:t>
            </a:r>
            <a:r>
              <a:rPr lang="en-GB">
                <a:cs typeface="Arial" panose="020B0604020202020204" pitchFamily="34" charset="0"/>
              </a:rPr>
              <a:t>Also</a:t>
            </a:r>
            <a:r>
              <a:rPr lang="en-GB" i="1">
                <a:cs typeface="Arial" panose="020B0604020202020204" pitchFamily="34" charset="0"/>
              </a:rPr>
              <a:t>,</a:t>
            </a:r>
            <a:r>
              <a:rPr lang="en-GB">
                <a:cs typeface="Arial" panose="020B0604020202020204" pitchFamily="34" charset="0"/>
              </a:rPr>
              <a:t> it certainly isn’t like its European contemporaries, the Neanderthals. </a:t>
            </a:r>
          </a:p>
          <a:p>
            <a:pPr eaLnBrk="1" hangingPunct="1"/>
            <a:r>
              <a:rPr lang="en-GB">
                <a:cs typeface="Arial" panose="020B0604020202020204" pitchFamily="34" charset="0"/>
              </a:rPr>
              <a:t>It falls slightly outside the modern human range. Given the date of 160,000 to 154,000 bp, these differences are not that surprising. This find strengthens the evidence for modern human emergence in Africa.</a:t>
            </a:r>
          </a:p>
          <a:p>
            <a:pPr eaLnBrk="1" hangingPunct="1"/>
            <a:r>
              <a:rPr lang="en-GB">
                <a:cs typeface="Arial" panose="020B0604020202020204" pitchFamily="34" charset="0"/>
              </a:rPr>
              <a:t>Called </a:t>
            </a:r>
            <a:r>
              <a:rPr lang="en-GB" b="1" i="1">
                <a:cs typeface="Arial" panose="020B0604020202020204" pitchFamily="34" charset="0"/>
              </a:rPr>
              <a:t>Homo idaltu</a:t>
            </a:r>
            <a:r>
              <a:rPr lang="en-GB">
                <a:latin typeface="Times New Roman" panose="02020603050405020304" pitchFamily="18" charset="0"/>
              </a:rPr>
              <a:t> </a:t>
            </a:r>
            <a:endParaRPr lang="en-GB">
              <a:latin typeface="Times New Roman" panose="02020603050405020304" pitchFamily="18" charset="0"/>
              <a:cs typeface="Times New Roman" panose="02020603050405020304" pitchFamily="18" charset="0"/>
            </a:endParaRPr>
          </a:p>
          <a:p>
            <a:endParaRPr lang="en-GB" sz="2400">
              <a:latin typeface="Times New Roman" panose="02020603050405020304" pitchFamily="18" charset="0"/>
            </a:endParaRPr>
          </a:p>
        </p:txBody>
      </p:sp>
      <p:sp>
        <p:nvSpPr>
          <p:cNvPr id="4103" name="Rectangle 7"/>
          <p:cNvSpPr>
            <a:spLocks noChangeArrowheads="1"/>
          </p:cNvSpPr>
          <p:nvPr/>
        </p:nvSpPr>
        <p:spPr bwMode="auto">
          <a:xfrm>
            <a:off x="5867400" y="5410200"/>
            <a:ext cx="3048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sz="1400">
                <a:cs typeface="Arial" panose="020B0604020202020204" pitchFamily="34" charset="0"/>
              </a:rPr>
              <a:t>White </a:t>
            </a:r>
            <a:r>
              <a:rPr lang="en-GB" sz="1400" i="1">
                <a:cs typeface="Arial" panose="020B0604020202020204" pitchFamily="34" charset="0"/>
              </a:rPr>
              <a:t>et al</a:t>
            </a:r>
            <a:r>
              <a:rPr lang="en-GB" sz="1400">
                <a:cs typeface="Arial" panose="020B0604020202020204" pitchFamily="34" charset="0"/>
              </a:rPr>
              <a:t> (2003) Pleistocene </a:t>
            </a:r>
            <a:r>
              <a:rPr lang="en-GB" sz="1400" i="1">
                <a:cs typeface="Arial" panose="020B0604020202020204" pitchFamily="34" charset="0"/>
              </a:rPr>
              <a:t>Homo sapiens</a:t>
            </a:r>
            <a:r>
              <a:rPr lang="en-GB" sz="1400">
                <a:cs typeface="Arial" panose="020B0604020202020204" pitchFamily="34" charset="0"/>
              </a:rPr>
              <a:t> from Middle Awash, Ethiopia. Nature </a:t>
            </a:r>
            <a:r>
              <a:rPr lang="en-GB" sz="1400" u="sng">
                <a:cs typeface="Arial" panose="020B0604020202020204" pitchFamily="34" charset="0"/>
              </a:rPr>
              <a:t>423</a:t>
            </a:r>
            <a:r>
              <a:rPr lang="en-GB" sz="1400">
                <a:cs typeface="Arial" panose="020B0604020202020204" pitchFamily="34" charset="0"/>
              </a:rPr>
              <a:t> 742-747</a:t>
            </a:r>
            <a:endParaRPr lang="en-GB" sz="1400">
              <a:latin typeface="Times New Roman" panose="02020603050405020304" pitchFamily="18" charset="0"/>
              <a:cs typeface="Times New Roman" panose="02020603050405020304" pitchFamily="18" charset="0"/>
            </a:endParaRPr>
          </a:p>
          <a:p>
            <a:endParaRPr lang="en-GB" sz="1400">
              <a:latin typeface="Times New Roman" panose="02020603050405020304" pitchFamily="18" charset="0"/>
            </a:endParaRPr>
          </a:p>
        </p:txBody>
      </p:sp>
      <p:sp>
        <p:nvSpPr>
          <p:cNvPr id="4104" name="Rectangle 8"/>
          <p:cNvSpPr>
            <a:spLocks noChangeArrowheads="1"/>
          </p:cNvSpPr>
          <p:nvPr/>
        </p:nvSpPr>
        <p:spPr bwMode="auto">
          <a:xfrm>
            <a:off x="304800" y="5054600"/>
            <a:ext cx="22860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600">
                <a:cs typeface="Arial" panose="020B0604020202020204" pitchFamily="34" charset="0"/>
              </a:rPr>
              <a:t>The most complete cranium. This is large and robust with a cranial capacity estimated at 1450 cm</a:t>
            </a:r>
            <a:r>
              <a:rPr lang="en-GB" sz="1600" baseline="30000">
                <a:cs typeface="Arial" panose="020B0604020202020204" pitchFamily="34" charset="0"/>
              </a:rPr>
              <a:t>3 </a:t>
            </a:r>
            <a:r>
              <a:rPr lang="en-GB" sz="1600">
                <a:cs typeface="Arial" panose="020B0604020202020204" pitchFamily="34" charset="0"/>
              </a:rPr>
              <a:t>. </a:t>
            </a:r>
            <a:br>
              <a:rPr lang="en-GB" sz="1600">
                <a:cs typeface="Arial" panose="020B0604020202020204" pitchFamily="34" charset="0"/>
              </a:rPr>
            </a:br>
            <a:endParaRPr lang="en-GB" sz="1600">
              <a:cs typeface="Arial" panose="020B0604020202020204" pitchFamily="34" charset="0"/>
            </a:endParaRPr>
          </a:p>
        </p:txBody>
      </p:sp>
      <p:sp>
        <p:nvSpPr>
          <p:cNvPr id="9"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4008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ChangeArrowheads="1"/>
          </p:cNvSpPr>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3200" b="1">
                <a:solidFill>
                  <a:schemeClr val="tx2"/>
                </a:solidFill>
              </a:rPr>
              <a:t>Some examples of early “modern” behaviour in Africa - 1</a:t>
            </a:r>
          </a:p>
        </p:txBody>
      </p:sp>
      <p:sp>
        <p:nvSpPr>
          <p:cNvPr id="5124" name="Text Box 4"/>
          <p:cNvSpPr txBox="1">
            <a:spLocks noChangeArrowheads="1"/>
          </p:cNvSpPr>
          <p:nvPr/>
        </p:nvSpPr>
        <p:spPr bwMode="auto">
          <a:xfrm>
            <a:off x="381000" y="5867400"/>
            <a:ext cx="8305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These Middle Stone Age bone tools from the Democratic Republic of the Congo are the earliest known examples of worked bone, dated between 90ky and 160ky (courtesy of Alison Brooks &amp; John Yellen). From Lewin &amp; Foley (2003) Figure 16.10</a:t>
            </a:r>
          </a:p>
        </p:txBody>
      </p:sp>
      <p:sp>
        <p:nvSpPr>
          <p:cNvPr id="5"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evant"/>
          <p:cNvPicPr>
            <a:picLocks noChangeAspect="1" noChangeArrowheads="1"/>
          </p:cNvPicPr>
          <p:nvPr/>
        </p:nvPicPr>
        <p:blipFill>
          <a:blip r:embed="rId2">
            <a:grayscl/>
            <a:extLst>
              <a:ext uri="{28A0092B-C50C-407E-A947-70E740481C1C}">
                <a14:useLocalDpi xmlns:a14="http://schemas.microsoft.com/office/drawing/2010/main" val="0"/>
              </a:ext>
            </a:extLst>
          </a:blip>
          <a:srcRect b="11682"/>
          <a:stretch>
            <a:fillRect/>
          </a:stretch>
        </p:blipFill>
        <p:spPr bwMode="auto">
          <a:xfrm>
            <a:off x="457200" y="2971800"/>
            <a:ext cx="23209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457200" y="2286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a:t>Early modern humans in the Levant</a:t>
            </a:r>
          </a:p>
        </p:txBody>
      </p:sp>
      <p:sp>
        <p:nvSpPr>
          <p:cNvPr id="6148" name="Text Box 4"/>
          <p:cNvSpPr txBox="1">
            <a:spLocks noChangeArrowheads="1"/>
          </p:cNvSpPr>
          <p:nvPr/>
        </p:nvSpPr>
        <p:spPr bwMode="auto">
          <a:xfrm>
            <a:off x="304800" y="6248400"/>
            <a:ext cx="2743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Map of the Levant from Klein (1999)</a:t>
            </a:r>
          </a:p>
        </p:txBody>
      </p:sp>
      <p:pic>
        <p:nvPicPr>
          <p:cNvPr id="6149" name="Picture 5" descr="14-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5010150"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304800" y="762000"/>
            <a:ext cx="3200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b="1"/>
              <a:t>These two crania, Skhul (top) and Qafzeh (bottom) are still robustly built but have a more modern shape – the cranium is rounded, the face is smaller and tucked in under the cranium and the lower jaw has a chin. Now dated to 100ky they are the earliest known specimens of </a:t>
            </a:r>
            <a:r>
              <a:rPr lang="en-GB" sz="1400" b="1" i="1"/>
              <a:t>H. sapiens</a:t>
            </a:r>
            <a:r>
              <a:rPr lang="en-GB" sz="1400" b="1"/>
              <a:t> outside Africa.</a:t>
            </a:r>
          </a:p>
        </p:txBody>
      </p:sp>
      <p:sp>
        <p:nvSpPr>
          <p:cNvPr id="6151" name="Text Box 7"/>
          <p:cNvSpPr txBox="1">
            <a:spLocks noChangeArrowheads="1"/>
          </p:cNvSpPr>
          <p:nvPr/>
        </p:nvSpPr>
        <p:spPr bwMode="auto">
          <a:xfrm>
            <a:off x="6172200" y="6400800"/>
            <a:ext cx="2743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Lewin &amp; Foley (2003) Figure 14.8</a:t>
            </a:r>
          </a:p>
        </p:txBody>
      </p:sp>
      <p:sp>
        <p:nvSpPr>
          <p:cNvPr id="8"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762000"/>
          </a:xfrm>
        </p:spPr>
        <p:txBody>
          <a:bodyPr/>
          <a:lstStyle/>
          <a:p>
            <a:pPr eaLnBrk="1" hangingPunct="1"/>
            <a:r>
              <a:rPr lang="en-GB" sz="3200" b="1" smtClean="0"/>
              <a:t>Finely made tools </a:t>
            </a:r>
          </a:p>
        </p:txBody>
      </p:sp>
      <p:sp>
        <p:nvSpPr>
          <p:cNvPr id="7171" name="Rectangle 3"/>
          <p:cNvSpPr>
            <a:spLocks noGrp="1" noChangeArrowheads="1"/>
          </p:cNvSpPr>
          <p:nvPr>
            <p:ph type="body" sz="half" idx="1"/>
          </p:nvPr>
        </p:nvSpPr>
        <p:spPr>
          <a:xfrm>
            <a:off x="228600" y="914400"/>
            <a:ext cx="3276600" cy="2667000"/>
          </a:xfrm>
        </p:spPr>
        <p:txBody>
          <a:bodyPr/>
          <a:lstStyle/>
          <a:p>
            <a:pPr eaLnBrk="1" hangingPunct="1">
              <a:lnSpc>
                <a:spcPct val="90000"/>
              </a:lnSpc>
              <a:buFontTx/>
              <a:buNone/>
            </a:pPr>
            <a:r>
              <a:rPr lang="en-GB" sz="1800" smtClean="0"/>
              <a:t>From 50,000 years ago we</a:t>
            </a:r>
          </a:p>
          <a:p>
            <a:pPr eaLnBrk="1" hangingPunct="1">
              <a:lnSpc>
                <a:spcPct val="90000"/>
              </a:lnSpc>
              <a:buFontTx/>
              <a:buNone/>
            </a:pPr>
            <a:r>
              <a:rPr lang="en-GB" sz="1800" smtClean="0"/>
              <a:t>find the stone tool</a:t>
            </a:r>
          </a:p>
          <a:p>
            <a:pPr eaLnBrk="1" hangingPunct="1">
              <a:lnSpc>
                <a:spcPct val="90000"/>
              </a:lnSpc>
              <a:buFontTx/>
              <a:buNone/>
            </a:pPr>
            <a:r>
              <a:rPr lang="en-GB" sz="1800" smtClean="0"/>
              <a:t>industries of the Upper</a:t>
            </a:r>
          </a:p>
          <a:p>
            <a:pPr eaLnBrk="1" hangingPunct="1">
              <a:lnSpc>
                <a:spcPct val="90000"/>
              </a:lnSpc>
              <a:buFontTx/>
              <a:buNone/>
            </a:pPr>
            <a:r>
              <a:rPr lang="en-GB" sz="1800" smtClean="0"/>
              <a:t>Palaeolithic. These are</a:t>
            </a:r>
          </a:p>
          <a:p>
            <a:pPr eaLnBrk="1" hangingPunct="1">
              <a:lnSpc>
                <a:spcPct val="90000"/>
              </a:lnSpc>
              <a:buFontTx/>
              <a:buNone/>
            </a:pPr>
            <a:r>
              <a:rPr lang="en-GB" sz="1800" smtClean="0"/>
              <a:t>characterised by</a:t>
            </a:r>
          </a:p>
          <a:p>
            <a:pPr eaLnBrk="1" hangingPunct="1">
              <a:lnSpc>
                <a:spcPct val="90000"/>
              </a:lnSpc>
              <a:buFontTx/>
              <a:buNone/>
            </a:pPr>
            <a:r>
              <a:rPr lang="en-GB" sz="1800" smtClean="0"/>
              <a:t>the use of blades.</a:t>
            </a:r>
            <a:br>
              <a:rPr lang="en-GB" sz="1800" smtClean="0"/>
            </a:br>
            <a:endParaRPr lang="en-GB" sz="1800" smtClean="0"/>
          </a:p>
          <a:p>
            <a:pPr eaLnBrk="1" hangingPunct="1">
              <a:lnSpc>
                <a:spcPct val="90000"/>
              </a:lnSpc>
              <a:buFontTx/>
              <a:buNone/>
            </a:pPr>
            <a:r>
              <a:rPr lang="en-GB" sz="1800" smtClean="0"/>
              <a:t>They are associated with</a:t>
            </a:r>
          </a:p>
          <a:p>
            <a:pPr eaLnBrk="1" hangingPunct="1">
              <a:lnSpc>
                <a:spcPct val="90000"/>
              </a:lnSpc>
              <a:buFontTx/>
              <a:buNone/>
            </a:pPr>
            <a:r>
              <a:rPr lang="en-GB" sz="1800" smtClean="0"/>
              <a:t>modern humans.</a:t>
            </a:r>
          </a:p>
        </p:txBody>
      </p:sp>
      <p:pic>
        <p:nvPicPr>
          <p:cNvPr id="7172" name="Picture 4" descr="bone needles (B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733800"/>
            <a:ext cx="26289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harpoon tips (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576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leaf-shaped points (B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14400"/>
            <a:ext cx="24955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creswell knife bla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914400"/>
            <a:ext cx="25161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ChangeArrowheads="1"/>
          </p:cNvSpPr>
          <p:nvPr/>
        </p:nvSpPr>
        <p:spPr bwMode="auto">
          <a:xfrm>
            <a:off x="6553200" y="3886200"/>
            <a:ext cx="2362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a:t>In addition there is extensive use of bone and antler for making a diverse range of tools from needles to harpoons.</a:t>
            </a:r>
          </a:p>
        </p:txBody>
      </p:sp>
      <p:sp>
        <p:nvSpPr>
          <p:cNvPr id="9"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28600"/>
            <a:ext cx="7772400" cy="838200"/>
          </a:xfrm>
        </p:spPr>
        <p:txBody>
          <a:bodyPr/>
          <a:lstStyle/>
          <a:p>
            <a:pPr eaLnBrk="1" hangingPunct="1"/>
            <a:r>
              <a:rPr lang="en-GB" sz="3200" b="1" smtClean="0"/>
              <a:t>Ice Age Art in Europe Cro-Magnon man</a:t>
            </a:r>
          </a:p>
        </p:txBody>
      </p:sp>
      <p:pic>
        <p:nvPicPr>
          <p:cNvPr id="8195" name="Picture 3" descr="lascau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32004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niauxb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143000"/>
            <a:ext cx="24272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loewenmensch_200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990600"/>
            <a:ext cx="22860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chauvet hor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38600"/>
            <a:ext cx="31877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chauvet ow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657600"/>
            <a:ext cx="248285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762000" y="3429000"/>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Lascaux Cave</a:t>
            </a:r>
          </a:p>
        </p:txBody>
      </p:sp>
      <p:sp>
        <p:nvSpPr>
          <p:cNvPr id="8201" name="Text Box 9"/>
          <p:cNvSpPr txBox="1">
            <a:spLocks noChangeArrowheads="1"/>
          </p:cNvSpPr>
          <p:nvPr/>
        </p:nvSpPr>
        <p:spPr bwMode="auto">
          <a:xfrm>
            <a:off x="4191000" y="2819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Niaux Cave</a:t>
            </a:r>
          </a:p>
        </p:txBody>
      </p:sp>
      <p:sp>
        <p:nvSpPr>
          <p:cNvPr id="8202" name="Text Box 10"/>
          <p:cNvSpPr txBox="1">
            <a:spLocks noChangeArrowheads="1"/>
          </p:cNvSpPr>
          <p:nvPr/>
        </p:nvSpPr>
        <p:spPr bwMode="auto">
          <a:xfrm>
            <a:off x="3810000" y="5867400"/>
            <a:ext cx="2667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The panel of horses and a little owl from Chauvet cave</a:t>
            </a:r>
          </a:p>
        </p:txBody>
      </p:sp>
      <p:sp>
        <p:nvSpPr>
          <p:cNvPr id="8203" name="Text Box 11"/>
          <p:cNvSpPr txBox="1">
            <a:spLocks noChangeArrowheads="1"/>
          </p:cNvSpPr>
          <p:nvPr/>
        </p:nvSpPr>
        <p:spPr bwMode="auto">
          <a:xfrm>
            <a:off x="6553200" y="4572000"/>
            <a:ext cx="2209800" cy="211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cs typeface="Arial" panose="020B0604020202020204" pitchFamily="34" charset="0"/>
              </a:rPr>
              <a:t>Made from mammoth ivory approx 32,000 years ago, this small statuette was found in a cave, the Hohlenstein-Stadel in the Swabian Alps (Southern Germany). </a:t>
            </a:r>
            <a:endParaRPr lang="en-GB" sz="1400">
              <a:latin typeface="Times New Roman" panose="02020603050405020304" pitchFamily="18" charset="0"/>
              <a:cs typeface="Times New Roman" panose="02020603050405020304" pitchFamily="18" charset="0"/>
            </a:endParaRPr>
          </a:p>
          <a:p>
            <a:pPr eaLnBrk="1" hangingPunct="1">
              <a:spcBef>
                <a:spcPct val="50000"/>
              </a:spcBef>
            </a:pPr>
            <a:endParaRPr lang="en-GB" sz="1400">
              <a:latin typeface="Times New Roman" panose="02020603050405020304" pitchFamily="18" charset="0"/>
            </a:endParaRPr>
          </a:p>
        </p:txBody>
      </p:sp>
      <p:sp>
        <p:nvSpPr>
          <p:cNvPr id="12"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914400" y="1252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b="17114"/>
          <a:stretch>
            <a:fillRect/>
          </a:stretch>
        </p:blipFill>
        <p:spPr bwMode="auto">
          <a:xfrm>
            <a:off x="1295400" y="930275"/>
            <a:ext cx="6400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381000" y="4724400"/>
            <a:ext cx="80772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400">
                <a:cs typeface="Arial" panose="020B0604020202020204" pitchFamily="34" charset="0"/>
              </a:rPr>
              <a:t>The northern (Danubian) route is represented by the “classic” Aurignacian (Upper Palaeolithic) technologies, while the southern (Mediterranean) route is represented by different but still Upper Palaeolithic bladelet technologies with their inferred origins in the preceding early Upper Paleolithic technologies in the Near East and southeastern Europe.</a:t>
            </a:r>
            <a:endParaRPr lang="en-GB" sz="1400">
              <a:latin typeface="Times New Roman" panose="02020603050405020304" pitchFamily="18" charset="0"/>
              <a:cs typeface="Times New Roman" panose="02020603050405020304" pitchFamily="18" charset="0"/>
            </a:endParaRPr>
          </a:p>
          <a:p>
            <a:pPr eaLnBrk="1" hangingPunct="1">
              <a:spcBef>
                <a:spcPct val="50000"/>
              </a:spcBef>
            </a:pPr>
            <a:r>
              <a:rPr lang="en-US" sz="1400">
                <a:cs typeface="Arial" panose="020B0604020202020204" pitchFamily="34" charset="0"/>
              </a:rPr>
              <a:t>Dates indicate the earliest radiocarbon dates for these technologies in different areas, expressed in thousands of radiocarbon years BP. (Note that these are likely to underestimate the true (calendrical) ages of the sites by between 2,000 and 4,000 years.)</a:t>
            </a:r>
            <a:r>
              <a:rPr lang="en-GB" sz="1400">
                <a:latin typeface="Times New Roman" panose="02020603050405020304" pitchFamily="18" charset="0"/>
                <a:cs typeface="Times New Roman" panose="02020603050405020304" pitchFamily="18" charset="0"/>
              </a:rPr>
              <a:t> </a:t>
            </a:r>
            <a:br>
              <a:rPr lang="en-GB" sz="1400">
                <a:latin typeface="Times New Roman" panose="02020603050405020304" pitchFamily="18" charset="0"/>
                <a:cs typeface="Times New Roman" panose="02020603050405020304" pitchFamily="18" charset="0"/>
              </a:rPr>
            </a:br>
            <a:r>
              <a:rPr lang="en-GB" sz="1400">
                <a:cs typeface="Arial" panose="020B0604020202020204" pitchFamily="34" charset="0"/>
              </a:rPr>
              <a:t>From: Mellars, P. </a:t>
            </a:r>
            <a:r>
              <a:rPr lang="en-US" sz="1400">
                <a:solidFill>
                  <a:srgbClr val="231F20"/>
                </a:solidFill>
                <a:cs typeface="Arial" panose="020B0604020202020204" pitchFamily="34" charset="0"/>
              </a:rPr>
              <a:t>(2005) </a:t>
            </a:r>
            <a:r>
              <a:rPr lang="en-GB" sz="1400">
                <a:cs typeface="Arial" panose="020B0604020202020204" pitchFamily="34" charset="0"/>
              </a:rPr>
              <a:t>Evolutionary Anthropology </a:t>
            </a:r>
            <a:r>
              <a:rPr lang="en-US" sz="1400" u="sng">
                <a:solidFill>
                  <a:srgbClr val="231F20"/>
                </a:solidFill>
                <a:cs typeface="Arial" panose="020B0604020202020204" pitchFamily="34" charset="0"/>
              </a:rPr>
              <a:t>14:</a:t>
            </a:r>
            <a:r>
              <a:rPr lang="en-US" sz="1400">
                <a:solidFill>
                  <a:srgbClr val="231F20"/>
                </a:solidFill>
                <a:cs typeface="Arial" panose="020B0604020202020204" pitchFamily="34" charset="0"/>
              </a:rPr>
              <a:t>12–27</a:t>
            </a:r>
            <a:r>
              <a:rPr lang="en-US" sz="2400">
                <a:solidFill>
                  <a:srgbClr val="231F20"/>
                </a:solidFill>
                <a:cs typeface="Arial" panose="020B0604020202020204" pitchFamily="34" charset="0"/>
              </a:rPr>
              <a:t> </a:t>
            </a:r>
            <a:endParaRPr lang="en-GB" sz="2400">
              <a:latin typeface="Times New Roman" panose="02020603050405020304" pitchFamily="18" charset="0"/>
            </a:endParaRPr>
          </a:p>
        </p:txBody>
      </p:sp>
      <p:sp>
        <p:nvSpPr>
          <p:cNvPr id="9221" name="Text Box 5"/>
          <p:cNvSpPr txBox="1">
            <a:spLocks noChangeArrowheads="1"/>
          </p:cNvSpPr>
          <p:nvPr/>
        </p:nvSpPr>
        <p:spPr bwMode="auto">
          <a:xfrm>
            <a:off x="381000" y="228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b="1">
                <a:cs typeface="Arial" panose="020B0604020202020204" pitchFamily="34" charset="0"/>
              </a:rPr>
              <a:t>Apparent dispersal routes of the earliest anatomically and behaviorally modern populations across Europe, as reflected in the archeological data</a:t>
            </a:r>
            <a:endParaRPr lang="en-GB" b="1">
              <a:cs typeface="Arial" panose="020B0604020202020204" pitchFamily="34" charset="0"/>
            </a:endParaRPr>
          </a:p>
        </p:txBody>
      </p:sp>
      <p:sp>
        <p:nvSpPr>
          <p:cNvPr id="6"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2286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a:t>The appearance of the first modern humans in Europe</a:t>
            </a:r>
          </a:p>
        </p:txBody>
      </p:sp>
      <p:pic>
        <p:nvPicPr>
          <p:cNvPr id="10243" name="Picture 3" descr="Muierii 1 skull  Image: P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28194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381000" y="5257800"/>
            <a:ext cx="38862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t>“We've known for some time that the earliest modern humans in Europe are a funny-looking bunch”  </a:t>
            </a:r>
            <a:br>
              <a:rPr lang="en-GB"/>
            </a:br>
            <a:r>
              <a:rPr lang="en-GB"/>
              <a:t>Professor Clive Gamble</a:t>
            </a:r>
          </a:p>
        </p:txBody>
      </p:sp>
      <p:sp>
        <p:nvSpPr>
          <p:cNvPr id="10245" name="Text Box 5"/>
          <p:cNvSpPr txBox="1">
            <a:spLocks noChangeArrowheads="1"/>
          </p:cNvSpPr>
          <p:nvPr/>
        </p:nvSpPr>
        <p:spPr bwMode="auto">
          <a:xfrm>
            <a:off x="228600" y="3276600"/>
            <a:ext cx="39624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a:cs typeface="Arial" panose="020B0604020202020204" pitchFamily="34" charset="0"/>
              </a:rPr>
              <a:t>Early modern from the Peştera Muierii, Baia de Fier, Romania.</a:t>
            </a:r>
            <a:br>
              <a:rPr lang="en-US" sz="1600">
                <a:cs typeface="Arial" panose="020B0604020202020204" pitchFamily="34" charset="0"/>
              </a:rPr>
            </a:br>
            <a:r>
              <a:rPr lang="en-US" sz="1600">
                <a:cs typeface="Arial" panose="020B0604020202020204" pitchFamily="34" charset="0"/>
              </a:rPr>
              <a:t>Dated to c. 30kya (radiocarbon years) or c. 35,000 cal years BP (Soficaru </a:t>
            </a:r>
            <a:r>
              <a:rPr lang="en-US" sz="1600" i="1">
                <a:cs typeface="Arial" panose="020B0604020202020204" pitchFamily="34" charset="0"/>
              </a:rPr>
              <a:t>et al</a:t>
            </a:r>
            <a:r>
              <a:rPr lang="en-US" sz="1600">
                <a:cs typeface="Arial" panose="020B0604020202020204" pitchFamily="34" charset="0"/>
              </a:rPr>
              <a:t>,  2006)</a:t>
            </a:r>
            <a:endParaRPr lang="en-GB" sz="1600">
              <a:latin typeface="Times New Roman" panose="02020603050405020304" pitchFamily="18" charset="0"/>
            </a:endParaRPr>
          </a:p>
          <a:p>
            <a:pPr eaLnBrk="1" hangingPunct="1">
              <a:spcBef>
                <a:spcPct val="50000"/>
              </a:spcBef>
            </a:pPr>
            <a:endParaRPr lang="en-GB" sz="1600">
              <a:cs typeface="Arial" panose="020B0604020202020204" pitchFamily="34" charset="0"/>
            </a:endParaRPr>
          </a:p>
        </p:txBody>
      </p:sp>
      <p:pic>
        <p:nvPicPr>
          <p:cNvPr id="10246" name="Picture 6" descr="mlad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762000"/>
            <a:ext cx="24320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4876800" y="4953000"/>
            <a:ext cx="388620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Early modern from Mladec; recently dated to c. 30kya (radiocarbon years) –Wild et al (2005) Nature 435, 332-335.</a:t>
            </a:r>
          </a:p>
          <a:p>
            <a:pPr eaLnBrk="1" hangingPunct="1">
              <a:spcBef>
                <a:spcPct val="50000"/>
              </a:spcBef>
            </a:pPr>
            <a:r>
              <a:rPr lang="en-GB" sz="1600"/>
              <a:t> NB no Neanderthal mtDNA found (Serre et al (2004)</a:t>
            </a:r>
          </a:p>
        </p:txBody>
      </p:sp>
      <p:sp>
        <p:nvSpPr>
          <p:cNvPr id="8"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157</TotalTime>
  <Words>954</Words>
  <Application>Microsoft Office PowerPoint</Application>
  <PresentationFormat>On-screen Show (4:3)</PresentationFormat>
  <Paragraphs>61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Default Design</vt:lpstr>
      <vt:lpstr>Modern Man hits the scene</vt:lpstr>
      <vt:lpstr>PowerPoint Presentation</vt:lpstr>
      <vt:lpstr>The finds from Ethiopia (2003) </vt:lpstr>
      <vt:lpstr>PowerPoint Presentation</vt:lpstr>
      <vt:lpstr>PowerPoint Presentation</vt:lpstr>
      <vt:lpstr>Finely made tools </vt:lpstr>
      <vt:lpstr>Ice Age Art in Europe Cro-Magnon man</vt:lpstr>
      <vt:lpstr>PowerPoint Presentation</vt:lpstr>
      <vt:lpstr>PowerPoint Presentation</vt:lpstr>
      <vt:lpstr>PowerPoint Presentation</vt:lpstr>
      <vt:lpstr>Out of Africa, again</vt:lpstr>
      <vt:lpstr>The dispersal of modern man</vt:lpstr>
      <vt:lpstr>Multiregional theory</vt:lpstr>
      <vt:lpstr>Out of Africa theory</vt:lpstr>
      <vt:lpstr>PowerPoint Presentation</vt:lpstr>
    </vt:vector>
  </TitlesOfParts>
  <Company>St. Marys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Man hits the scene</dc:title>
  <dc:creator>Rick Wood</dc:creator>
  <cp:lastModifiedBy>Rick Wood</cp:lastModifiedBy>
  <cp:revision>13</cp:revision>
  <dcterms:created xsi:type="dcterms:W3CDTF">2007-11-01T07:38:42Z</dcterms:created>
  <dcterms:modified xsi:type="dcterms:W3CDTF">2013-10-16T18:43:47Z</dcterms:modified>
</cp:coreProperties>
</file>